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Косметологічна хімія та технологія косметологічних засобів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951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425470"/>
            <a:ext cx="102616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800" b="1" dirty="0" smtClean="0"/>
              <a:t>Косметологічна хімія - </a:t>
            </a:r>
            <a:r>
              <a:rPr lang="uk-UA" sz="2800" dirty="0" smtClean="0"/>
              <a:t>(від </a:t>
            </a:r>
            <a:r>
              <a:rPr lang="uk-UA" sz="2800" dirty="0" err="1"/>
              <a:t>греч</a:t>
            </a:r>
            <a:r>
              <a:rPr lang="uk-UA" sz="2800" dirty="0"/>
              <a:t>. </a:t>
            </a:r>
            <a:r>
              <a:rPr lang="uk-UA" sz="2800" dirty="0" err="1"/>
              <a:t>κοσμητική</a:t>
            </a:r>
            <a:r>
              <a:rPr lang="uk-UA" sz="2800" dirty="0"/>
              <a:t> </a:t>
            </a:r>
            <a:r>
              <a:rPr lang="uk-UA" sz="2800" dirty="0" smtClean="0"/>
              <a:t>– мистецтво прикрашати) – це наука о будові та властивостях речовин, які використовують з косметологічною метою, о методах отримання косметологічних засобів та про вплив цих речовин на шкіру, волосся, нігті людини.</a:t>
            </a:r>
          </a:p>
          <a:p>
            <a:pPr indent="457200" algn="just"/>
            <a:r>
              <a:rPr lang="uk-UA" sz="2800" b="1" dirty="0" smtClean="0"/>
              <a:t>Сучасна косметологічна хімія </a:t>
            </a:r>
            <a:r>
              <a:rPr lang="uk-UA" sz="2800" dirty="0" smtClean="0"/>
              <a:t>застосовує знання фізики, хімії природних </a:t>
            </a:r>
            <a:r>
              <a:rPr lang="uk-UA" sz="2800" dirty="0" err="1" smtClean="0"/>
              <a:t>сполук</a:t>
            </a:r>
            <a:r>
              <a:rPr lang="uk-UA" sz="2800" dirty="0" smtClean="0"/>
              <a:t> та синтетичних </a:t>
            </a:r>
            <a:r>
              <a:rPr lang="uk-UA" sz="2800" dirty="0" err="1" smtClean="0"/>
              <a:t>сполук</a:t>
            </a:r>
            <a:r>
              <a:rPr lang="uk-UA" sz="2800" dirty="0" smtClean="0"/>
              <a:t>, біохімії, медицини, фармації та інших наук. Вона розвивалась разом з накопиченням відомостей о лікарських засобах та лікарських рослинах.</a:t>
            </a:r>
          </a:p>
          <a:p>
            <a:pPr indent="457200" algn="just"/>
            <a:r>
              <a:rPr lang="uk-UA" sz="2800" dirty="0" smtClean="0"/>
              <a:t>Прикладним завданням косметологічної хімії та технології лікарських засобів є створення та виробництво косметичних засобів.</a:t>
            </a:r>
          </a:p>
          <a:p>
            <a:pPr indent="457200" algn="just"/>
            <a:endParaRPr lang="uk-UA" sz="2400" dirty="0" smtClean="0"/>
          </a:p>
          <a:p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66519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6900" y="510739"/>
            <a:ext cx="10820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3200" dirty="0" smtClean="0">
                <a:latin typeface="Arial" panose="020B0604020202020204" pitchFamily="34" charset="0"/>
              </a:rPr>
              <a:t>Основними завданнями вивчення дисципліни «Косметична хімія та технологія косметологічних засобів» є:</a:t>
            </a:r>
          </a:p>
          <a:p>
            <a:pPr indent="457200" algn="just"/>
            <a:r>
              <a:rPr lang="uk-UA" sz="3200" dirty="0" smtClean="0">
                <a:latin typeface="Arial" panose="020B0604020202020204" pitchFamily="34" charset="0"/>
              </a:rPr>
              <a:t>-оволодіння основними принципами обґрунтування та застосування лікувального косметичного догляду з використанням косметичних засобів лікувально-профілактичного призначення; </a:t>
            </a:r>
          </a:p>
          <a:p>
            <a:pPr indent="457200" algn="just"/>
            <a:r>
              <a:rPr lang="uk-UA" sz="3200" dirty="0" smtClean="0">
                <a:latin typeface="Arial" panose="020B0604020202020204" pitchFamily="34" charset="0"/>
              </a:rPr>
              <a:t>-раціональною технологією косметичних процедур;</a:t>
            </a:r>
          </a:p>
          <a:p>
            <a:pPr indent="457200" algn="just"/>
            <a:r>
              <a:rPr lang="uk-UA" sz="3200" dirty="0" smtClean="0">
                <a:latin typeface="Arial" panose="020B0604020202020204" pitchFamily="34" charset="0"/>
              </a:rPr>
              <a:t> -забезпечення раціонального та безпечного щодо здоров’я людини застосування окремих видів косметичних препаратів та процедур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698026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1230343"/>
            <a:ext cx="965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800" dirty="0"/>
              <a:t>Згідно з вимогами освітньо-професійної </a:t>
            </a:r>
            <a:endParaRPr lang="uk-UA" sz="2800" dirty="0" smtClean="0"/>
          </a:p>
          <a:p>
            <a:pPr indent="457200" algn="just"/>
            <a:r>
              <a:rPr lang="uk-UA" sz="2800" dirty="0" smtClean="0"/>
              <a:t>програми </a:t>
            </a:r>
            <a:r>
              <a:rPr lang="uk-UA" sz="2800" dirty="0"/>
              <a:t>студенти повинні знати: </a:t>
            </a:r>
            <a:endParaRPr lang="uk-UA" sz="2800" dirty="0" smtClean="0"/>
          </a:p>
          <a:p>
            <a:pPr indent="457200" algn="just"/>
            <a:r>
              <a:rPr lang="uk-UA" sz="2800" dirty="0" smtClean="0"/>
              <a:t>-основні </a:t>
            </a:r>
            <a:r>
              <a:rPr lang="uk-UA" sz="2800" dirty="0"/>
              <a:t>проблеми науково-технічного розвитку хімічної і косметичної промисловості, </a:t>
            </a:r>
            <a:endParaRPr lang="uk-UA" sz="2800" dirty="0" smtClean="0"/>
          </a:p>
          <a:p>
            <a:pPr indent="457200" algn="just"/>
            <a:r>
              <a:rPr lang="uk-UA" sz="2800" dirty="0" smtClean="0"/>
              <a:t>-завдання </a:t>
            </a:r>
            <a:r>
              <a:rPr lang="uk-UA" sz="2800" dirty="0"/>
              <a:t>і напрямки у проектуванні виробництва; </a:t>
            </a:r>
            <a:endParaRPr lang="uk-UA" sz="2800" dirty="0" smtClean="0"/>
          </a:p>
          <a:p>
            <a:pPr indent="457200" algn="just"/>
            <a:r>
              <a:rPr lang="uk-UA" sz="2800" dirty="0" smtClean="0"/>
              <a:t>-принципи </a:t>
            </a:r>
            <a:r>
              <a:rPr lang="uk-UA" sz="2800" dirty="0"/>
              <a:t>побудови генерального  і ситуаційного плану підприємства; </a:t>
            </a:r>
            <a:endParaRPr lang="uk-UA" sz="2800" dirty="0" smtClean="0"/>
          </a:p>
          <a:p>
            <a:pPr indent="457200" algn="just"/>
            <a:r>
              <a:rPr lang="uk-UA" sz="2800" dirty="0" smtClean="0"/>
              <a:t>-принципи </a:t>
            </a:r>
            <a:r>
              <a:rPr lang="uk-UA" sz="2800" dirty="0"/>
              <a:t>зонування території підприємства</a:t>
            </a:r>
            <a:r>
              <a:rPr lang="uk-UA" sz="2800" dirty="0" smtClean="0"/>
              <a:t>;</a:t>
            </a:r>
          </a:p>
          <a:p>
            <a:pPr indent="457200" algn="just"/>
            <a:r>
              <a:rPr lang="uk-UA" sz="2800" dirty="0" smtClean="0"/>
              <a:t>-поняття </a:t>
            </a:r>
            <a:r>
              <a:rPr lang="uk-UA" sz="2800" dirty="0"/>
              <a:t>виробничої потужності та її </a:t>
            </a:r>
            <a:r>
              <a:rPr lang="uk-UA" sz="2800" dirty="0" smtClean="0"/>
              <a:t>зв</a:t>
            </a:r>
            <a:r>
              <a:rPr lang="en-US" sz="2800" dirty="0" smtClean="0"/>
              <a:t>’</a:t>
            </a:r>
            <a:r>
              <a:rPr lang="uk-UA" sz="2800" dirty="0" err="1" smtClean="0"/>
              <a:t>язок</a:t>
            </a:r>
            <a:r>
              <a:rPr lang="uk-UA" sz="2800" dirty="0" smtClean="0"/>
              <a:t> </a:t>
            </a:r>
            <a:r>
              <a:rPr lang="uk-UA" sz="2800" dirty="0"/>
              <a:t>з підприємством, яке проектується; </a:t>
            </a:r>
            <a:endParaRPr lang="uk-UA" sz="2800" dirty="0" smtClean="0"/>
          </a:p>
          <a:p>
            <a:pPr indent="457200" algn="just"/>
            <a:r>
              <a:rPr lang="uk-UA" sz="2800" dirty="0" smtClean="0"/>
              <a:t>-методи </a:t>
            </a:r>
            <a:r>
              <a:rPr lang="uk-UA" sz="2800" dirty="0"/>
              <a:t>і принципи компонування основного та допоміжного обладнання виробництв.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430243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968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5000" y="285740"/>
            <a:ext cx="1118870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uk-UA" sz="2400" b="1" dirty="0" smtClean="0">
                <a:latin typeface="Times New Roman" panose="02020603050405020304" pitchFamily="18" charset="0"/>
              </a:rPr>
              <a:t>Зміст курсу</a:t>
            </a: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Основи косметології</a:t>
            </a:r>
            <a:r>
              <a:rPr lang="uk-UA" sz="2400" dirty="0">
                <a:latin typeface="Times New Roman" panose="02020603050405020304" pitchFamily="18" charset="0"/>
              </a:rPr>
              <a:t>. Анатомія, гістологія, </a:t>
            </a:r>
            <a:r>
              <a:rPr lang="uk-UA" sz="2400" dirty="0" smtClean="0">
                <a:latin typeface="Times New Roman" panose="02020603050405020304" pitchFamily="18" charset="0"/>
              </a:rPr>
              <a:t>фізіологія шкіри та її придатків з точи зору косметології</a:t>
            </a: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Основи косметології</a:t>
            </a:r>
            <a:r>
              <a:rPr lang="uk-UA" sz="2400" dirty="0">
                <a:latin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</a:rPr>
              <a:t>Визначення стану шкіри</a:t>
            </a: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 Хімія у косметології</a:t>
            </a: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 Косметична сировина</a:t>
            </a: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Практична косметологія</a:t>
            </a:r>
            <a:r>
              <a:rPr lang="uk-UA" sz="2400" dirty="0">
                <a:latin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</a:rPr>
              <a:t>Щоденний догляд за шкірою обличчя </a:t>
            </a: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Практична косметологія</a:t>
            </a:r>
            <a:r>
              <a:rPr lang="uk-UA" sz="2400" dirty="0">
                <a:latin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</a:rPr>
              <a:t>Професійний догляд за шкірою </a:t>
            </a: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Практична косметологія</a:t>
            </a:r>
            <a:r>
              <a:rPr lang="uk-UA" sz="2400" dirty="0">
                <a:latin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</a:rPr>
              <a:t>Спеціальний догляд за шкірою обличчя</a:t>
            </a:r>
            <a:r>
              <a:rPr lang="uk-UA" sz="2400" dirty="0">
                <a:latin typeface="Times New Roman" panose="02020603050405020304" pitchFamily="18" charset="0"/>
              </a:rPr>
              <a:t>. </a:t>
            </a:r>
            <a:r>
              <a:rPr lang="uk-UA" sz="2400" dirty="0" smtClean="0">
                <a:latin typeface="Times New Roman" panose="02020603050405020304" pitchFamily="18" charset="0"/>
              </a:rPr>
              <a:t>Догляд за тілом</a:t>
            </a:r>
            <a:r>
              <a:rPr lang="uk-UA" sz="2400" dirty="0">
                <a:latin typeface="Times New Roman" panose="02020603050405020304" pitchFamily="18" charset="0"/>
              </a:rPr>
              <a:t>, волоссям, </a:t>
            </a:r>
            <a:r>
              <a:rPr lang="uk-UA" sz="2400" dirty="0" smtClean="0">
                <a:latin typeface="Times New Roman" panose="02020603050405020304" pitchFamily="18" charset="0"/>
              </a:rPr>
              <a:t>руками та нігтями</a:t>
            </a:r>
          </a:p>
          <a:p>
            <a:pPr indent="457200" algn="just"/>
            <a:r>
              <a:rPr lang="uk-UA" sz="2400" dirty="0" err="1" smtClean="0">
                <a:latin typeface="Times New Roman" panose="02020603050405020304" pitchFamily="18" charset="0"/>
              </a:rPr>
              <a:t>Візаж</a:t>
            </a:r>
            <a:r>
              <a:rPr lang="uk-UA" sz="2400" dirty="0">
                <a:latin typeface="Times New Roman" panose="02020603050405020304" pitchFamily="18" charset="0"/>
              </a:rPr>
              <a:t>, макіяж, </a:t>
            </a:r>
            <a:r>
              <a:rPr lang="uk-UA" sz="2400" dirty="0" smtClean="0">
                <a:latin typeface="Times New Roman" panose="02020603050405020304" pitchFamily="18" charset="0"/>
              </a:rPr>
              <a:t>декоративна косметика</a:t>
            </a: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Старіння та старіння шкіри зокрема</a:t>
            </a:r>
            <a:r>
              <a:rPr lang="uk-UA" sz="2400" dirty="0">
                <a:latin typeface="Times New Roman" panose="02020603050405020304" pitchFamily="18" charset="0"/>
              </a:rPr>
              <a:t>. </a:t>
            </a:r>
            <a:endParaRPr lang="uk-UA" sz="2400" dirty="0" smtClean="0">
              <a:latin typeface="Times New Roman" panose="02020603050405020304" pitchFamily="18" charset="0"/>
            </a:endParaRP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Технологія виробництва косметичних засобів з природних </a:t>
            </a:r>
            <a:r>
              <a:rPr lang="uk-UA" sz="2400" dirty="0" err="1" smtClean="0">
                <a:latin typeface="Times New Roman" panose="02020603050405020304" pitchFamily="18" charset="0"/>
              </a:rPr>
              <a:t>сполук</a:t>
            </a:r>
            <a:endParaRPr lang="uk-UA" sz="2400" dirty="0" smtClean="0">
              <a:latin typeface="Times New Roman" panose="02020603050405020304" pitchFamily="18" charset="0"/>
            </a:endParaRPr>
          </a:p>
          <a:p>
            <a:pPr indent="457200" algn="just"/>
            <a:r>
              <a:rPr lang="uk-UA" sz="2400" dirty="0">
                <a:latin typeface="Times New Roman" panose="02020603050405020304" pitchFamily="18" charset="0"/>
              </a:rPr>
              <a:t>Технологія виробництва косметичних засобів з </a:t>
            </a:r>
            <a:r>
              <a:rPr lang="uk-UA" sz="2400" dirty="0" smtClean="0">
                <a:latin typeface="Times New Roman" panose="02020603050405020304" pitchFamily="18" charset="0"/>
              </a:rPr>
              <a:t>синтетичних </a:t>
            </a:r>
            <a:r>
              <a:rPr lang="uk-UA" sz="2400" dirty="0" err="1" smtClean="0">
                <a:latin typeface="Times New Roman" panose="02020603050405020304" pitchFamily="18" charset="0"/>
              </a:rPr>
              <a:t>сполук</a:t>
            </a:r>
            <a:endParaRPr lang="uk-UA" sz="2400" dirty="0" smtClean="0">
              <a:latin typeface="Times New Roman" panose="02020603050405020304" pitchFamily="18" charset="0"/>
            </a:endParaRPr>
          </a:p>
          <a:p>
            <a:pPr indent="457200" algn="just"/>
            <a:r>
              <a:rPr lang="uk-UA" sz="2400" dirty="0" smtClean="0">
                <a:latin typeface="Times New Roman" panose="02020603050405020304" pitchFamily="18" charset="0"/>
              </a:rPr>
              <a:t>Біотехнологія отримання косметологічних засобів</a:t>
            </a:r>
            <a:endParaRPr lang="uk-UA" sz="2400" dirty="0">
              <a:latin typeface="Times New Roman" panose="02020603050405020304" pitchFamily="18" charset="0"/>
            </a:endParaRPr>
          </a:p>
          <a:p>
            <a:pPr indent="457200" algn="just"/>
            <a:endParaRPr lang="uk-UA" sz="2000" dirty="0" smtClean="0">
              <a:latin typeface="Times New Roman" panose="02020603050405020304" pitchFamily="18" charset="0"/>
            </a:endParaRPr>
          </a:p>
          <a:p>
            <a:pPr indent="457200"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3238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2" y="1490662"/>
            <a:ext cx="2619375" cy="174307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22399" y="3739634"/>
            <a:ext cx="85924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dirty="0"/>
              <a:t>Чекаємо Вас на нашому курсі!</a:t>
            </a:r>
          </a:p>
        </p:txBody>
      </p:sp>
    </p:spTree>
    <p:extLst>
      <p:ext uri="{BB962C8B-B14F-4D97-AF65-F5344CB8AC3E}">
        <p14:creationId xmlns:p14="http://schemas.microsoft.com/office/powerpoint/2010/main" val="357099532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104</TotalTime>
  <Words>286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Tw Cen MT</vt:lpstr>
      <vt:lpstr>Капля</vt:lpstr>
      <vt:lpstr>Косметологічна хімія та технологія косметологічних засобів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9</cp:revision>
  <dcterms:created xsi:type="dcterms:W3CDTF">2020-08-16T17:38:00Z</dcterms:created>
  <dcterms:modified xsi:type="dcterms:W3CDTF">2020-08-16T19:22:21Z</dcterms:modified>
</cp:coreProperties>
</file>